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65" r:id="rId3"/>
    <p:sldId id="259" r:id="rId4"/>
    <p:sldId id="267" r:id="rId5"/>
    <p:sldId id="263" r:id="rId6"/>
    <p:sldId id="264" r:id="rId7"/>
    <p:sldId id="260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  <a:srgbClr val="FFCC66"/>
    <a:srgbClr val="FFFF00"/>
    <a:srgbClr val="FFCCFF"/>
    <a:srgbClr val="CCCCFF"/>
    <a:srgbClr val="FF0000"/>
    <a:srgbClr val="33CC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4" autoAdjust="0"/>
  </p:normalViewPr>
  <p:slideViewPr>
    <p:cSldViewPr>
      <p:cViewPr>
        <p:scale>
          <a:sx n="76" d="100"/>
          <a:sy n="76" d="100"/>
        </p:scale>
        <p:origin x="-34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F37C97-E7C4-4612-BBF6-4E2C33F6D905}" type="datetimeFigureOut">
              <a:rPr lang="en-US" smtClean="0"/>
              <a:pPr/>
              <a:t>1/27/2014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07683D-ABAA-4B2C-9B70-93D9A6D0C6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14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BD597C-2AE4-41A4-96E5-CBF054EDA3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773C8A-E031-4EE4-AF24-95AFEAA2B3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6AB5E1-DD6D-49D5-83C2-AED140EB1C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471F5-3CF3-4D69-A6BE-62C2823E13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46A2E1-4B33-48E4-9182-DECAEDDA07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419808-A736-4B51-981A-20AE1FB09C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6AC72B-CF7F-4982-8F7E-B117D41AEA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498F3-DA60-4D92-AB0B-E6A5E42DC0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C42619-6B4E-422A-9803-F0C5D51F5A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40544-ACED-49A1-BA52-28A9A833A8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55DBA-35BF-4166-B455-901463E822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D4805-607B-417A-8C01-E0443ADB28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863BD1D-3576-4E65-A844-EA96983A9BD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0" y="1772816"/>
            <a:ext cx="5867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400" dirty="0" smtClean="0">
                <a:solidFill>
                  <a:srgbClr val="006600"/>
                </a:solidFill>
                <a:latin typeface="Arial Black" pitchFamily="34" charset="0"/>
              </a:rPr>
              <a:t>COMPOUND </a:t>
            </a:r>
            <a:r>
              <a:rPr lang="en-US" sz="5400" dirty="0">
                <a:solidFill>
                  <a:srgbClr val="006600"/>
                </a:solidFill>
                <a:latin typeface="Arial Black" pitchFamily="34" charset="0"/>
              </a:rPr>
              <a:t>INTEREST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762000" y="4648200"/>
            <a:ext cx="77724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smtClean="0">
                <a:solidFill>
                  <a:srgbClr val="006600"/>
                </a:solidFill>
                <a:latin typeface="Arial" pitchFamily="34" charset="0"/>
              </a:rPr>
              <a:t>Objective: You will be able to apply the formula for compound interest to a given problem or word problem.</a:t>
            </a:r>
            <a:r>
              <a:rPr lang="en-US" sz="3200" dirty="0" smtClean="0"/>
              <a:t> </a:t>
            </a:r>
          </a:p>
          <a:p>
            <a:pPr>
              <a:spcBef>
                <a:spcPct val="50000"/>
              </a:spcBef>
            </a:pPr>
            <a:endParaRPr lang="en-US" sz="3200" b="1" dirty="0">
              <a:solidFill>
                <a:srgbClr val="006600"/>
              </a:solidFill>
              <a:latin typeface="Arial" pitchFamily="34" charset="0"/>
            </a:endParaRPr>
          </a:p>
        </p:txBody>
      </p:sp>
      <p:pic>
        <p:nvPicPr>
          <p:cNvPr id="2052" name="Picture 4" descr="bd04896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549275"/>
            <a:ext cx="4017962" cy="2547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AutoShape 11"/>
          <p:cNvSpPr>
            <a:spLocks noChangeArrowheads="1"/>
          </p:cNvSpPr>
          <p:nvPr/>
        </p:nvSpPr>
        <p:spPr bwMode="auto">
          <a:xfrm>
            <a:off x="5791200" y="2971800"/>
            <a:ext cx="152400" cy="381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AutoShape 10"/>
          <p:cNvSpPr>
            <a:spLocks noChangeArrowheads="1"/>
          </p:cNvSpPr>
          <p:nvPr/>
        </p:nvSpPr>
        <p:spPr bwMode="auto">
          <a:xfrm>
            <a:off x="5029200" y="4038600"/>
            <a:ext cx="423863" cy="609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5029200" y="3048000"/>
            <a:ext cx="457200" cy="6858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3505200" y="3429000"/>
            <a:ext cx="533400" cy="7620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2438400" y="3429000"/>
            <a:ext cx="609600" cy="685800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57200" y="304800"/>
            <a:ext cx="7848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>
                <a:solidFill>
                  <a:srgbClr val="006600"/>
                </a:solidFill>
                <a:latin typeface="Arial Black" pitchFamily="34" charset="0"/>
              </a:rPr>
              <a:t>COMPOUND INTEREST FORMULA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28600" y="3429000"/>
            <a:ext cx="1981200" cy="1015663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b="1" dirty="0">
              <a:latin typeface="Arial Black" pitchFamily="34" charset="0"/>
            </a:endParaRPr>
          </a:p>
          <a:p>
            <a:pPr algn="ctr">
              <a:spcBef>
                <a:spcPct val="50000"/>
              </a:spcBef>
            </a:pPr>
            <a:endParaRPr lang="en-US" b="1" dirty="0">
              <a:latin typeface="Arial Black" pitchFamily="34" charset="0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005013" y="2166938"/>
            <a:ext cx="1981200" cy="1015663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b="1" dirty="0" smtClean="0">
              <a:latin typeface="Arial Black" pitchFamily="34" charset="0"/>
            </a:endParaRPr>
          </a:p>
          <a:p>
            <a:pPr algn="ctr">
              <a:spcBef>
                <a:spcPct val="50000"/>
              </a:spcBef>
            </a:pPr>
            <a:endParaRPr lang="en-US" b="1" dirty="0">
              <a:latin typeface="Arial Black" pitchFamily="34" charset="0"/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4267200" y="1752600"/>
            <a:ext cx="2971800" cy="10156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b="1" dirty="0">
              <a:latin typeface="Arial Black" pitchFamily="34" charset="0"/>
            </a:endParaRPr>
          </a:p>
          <a:p>
            <a:pPr algn="ctr">
              <a:spcBef>
                <a:spcPct val="50000"/>
              </a:spcBef>
            </a:pPr>
            <a:endParaRPr lang="en-US" b="1" dirty="0">
              <a:latin typeface="Arial Black" pitchFamily="34" charset="0"/>
            </a:endParaRPr>
          </a:p>
        </p:txBody>
      </p:sp>
      <p:sp>
        <p:nvSpPr>
          <p:cNvPr id="5132" name="AutoShape 12"/>
          <p:cNvSpPr>
            <a:spLocks noChangeArrowheads="1"/>
          </p:cNvSpPr>
          <p:nvPr/>
        </p:nvSpPr>
        <p:spPr bwMode="auto">
          <a:xfrm>
            <a:off x="5943600" y="2971800"/>
            <a:ext cx="228600" cy="381000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3312" name="Object 2048"/>
          <p:cNvGraphicFramePr>
            <a:graphicFrameLocks noChangeAspect="1"/>
          </p:cNvGraphicFramePr>
          <p:nvPr/>
        </p:nvGraphicFramePr>
        <p:xfrm>
          <a:off x="2438400" y="2819400"/>
          <a:ext cx="3810000" cy="193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1" name="Equation" r:id="rId3" imgW="927000" imgH="469800" progId="Equation.3">
                  <p:embed/>
                </p:oleObj>
              </mc:Choice>
              <mc:Fallback>
                <p:oleObj name="Equation" r:id="rId3" imgW="927000" imgH="4698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2819400"/>
                        <a:ext cx="3810000" cy="1930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6324600" y="3124200"/>
            <a:ext cx="1752600" cy="1015663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b="1" dirty="0">
              <a:latin typeface="Arial Black" pitchFamily="34" charset="0"/>
            </a:endParaRPr>
          </a:p>
          <a:p>
            <a:pPr algn="ctr">
              <a:spcBef>
                <a:spcPct val="50000"/>
              </a:spcBef>
            </a:pPr>
            <a:endParaRPr lang="en-US" b="1" dirty="0">
              <a:latin typeface="Arial Black" pitchFamily="34" charset="0"/>
            </a:endParaRP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3352800" y="4876800"/>
            <a:ext cx="3886200" cy="156966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b="1" dirty="0">
              <a:latin typeface="Arial Black" pitchFamily="34" charset="0"/>
            </a:endParaRPr>
          </a:p>
          <a:p>
            <a:pPr algn="ctr">
              <a:spcBef>
                <a:spcPct val="50000"/>
              </a:spcBef>
            </a:pPr>
            <a:endParaRPr lang="en-US" b="1" dirty="0" smtClean="0">
              <a:latin typeface="Arial Black" pitchFamily="34" charset="0"/>
            </a:endParaRPr>
          </a:p>
          <a:p>
            <a:pPr algn="ctr">
              <a:spcBef>
                <a:spcPct val="50000"/>
              </a:spcBef>
            </a:pPr>
            <a:endParaRPr lang="en-US" b="1" dirty="0">
              <a:latin typeface="Arial Black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419872" y="3140968"/>
            <a:ext cx="21602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364088" y="2852936"/>
            <a:ext cx="72008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6084168" y="3356992"/>
            <a:ext cx="21602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5436096" y="4653136"/>
            <a:ext cx="576064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5868144" y="3356992"/>
            <a:ext cx="144016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2195736" y="4077072"/>
            <a:ext cx="36004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1" grpId="0" animBg="1"/>
      <p:bldP spid="5130" grpId="0" animBg="1"/>
      <p:bldP spid="5128" grpId="0" animBg="1"/>
      <p:bldP spid="5126" grpId="0" animBg="1"/>
      <p:bldP spid="5124" grpId="0" animBg="1"/>
      <p:bldP spid="5125" grpId="0" animBg="1" autoUpdateAnimBg="0"/>
      <p:bldP spid="5127" grpId="0" animBg="1" autoUpdateAnimBg="0"/>
      <p:bldP spid="5129" grpId="0" animBg="1" autoUpdateAnimBg="0"/>
      <p:bldP spid="5132" grpId="0" animBg="1"/>
      <p:bldP spid="5133" grpId="0" animBg="1" autoUpdateAnimBg="0"/>
      <p:bldP spid="5134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AutoShape 11"/>
          <p:cNvSpPr>
            <a:spLocks noChangeArrowheads="1"/>
          </p:cNvSpPr>
          <p:nvPr/>
        </p:nvSpPr>
        <p:spPr bwMode="auto">
          <a:xfrm>
            <a:off x="5791200" y="2971800"/>
            <a:ext cx="152400" cy="381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AutoShape 10"/>
          <p:cNvSpPr>
            <a:spLocks noChangeArrowheads="1"/>
          </p:cNvSpPr>
          <p:nvPr/>
        </p:nvSpPr>
        <p:spPr bwMode="auto">
          <a:xfrm>
            <a:off x="5029200" y="4038600"/>
            <a:ext cx="423863" cy="609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5029200" y="3048000"/>
            <a:ext cx="457200" cy="6858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3505200" y="3429000"/>
            <a:ext cx="533400" cy="7620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2438400" y="3429000"/>
            <a:ext cx="609600" cy="685800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57200" y="304800"/>
            <a:ext cx="7848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dirty="0">
                <a:solidFill>
                  <a:srgbClr val="006600"/>
                </a:solidFill>
                <a:latin typeface="Arial Black" pitchFamily="34" charset="0"/>
              </a:rPr>
              <a:t>COMPOUND INTEREST FORMULA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28600" y="3429000"/>
            <a:ext cx="1981200" cy="822325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latin typeface="Arial Black" pitchFamily="34" charset="0"/>
              </a:rPr>
              <a:t>amount at the end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005013" y="2166938"/>
            <a:ext cx="1981200" cy="1187450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latin typeface="Arial Black" pitchFamily="34" charset="0"/>
              </a:rPr>
              <a:t>Principal</a:t>
            </a:r>
            <a:br>
              <a:rPr lang="en-US" b="1" dirty="0">
                <a:latin typeface="Arial Black" pitchFamily="34" charset="0"/>
              </a:rPr>
            </a:br>
            <a:r>
              <a:rPr lang="en-US" b="1" dirty="0">
                <a:latin typeface="Arial Black" pitchFamily="34" charset="0"/>
              </a:rPr>
              <a:t>(amount at start)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4267200" y="1752600"/>
            <a:ext cx="2971800" cy="11874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Arial Black" pitchFamily="34" charset="0"/>
              </a:rPr>
              <a:t>annual interest rate</a:t>
            </a:r>
            <a:br>
              <a:rPr lang="en-US" b="1">
                <a:latin typeface="Arial Black" pitchFamily="34" charset="0"/>
              </a:rPr>
            </a:br>
            <a:r>
              <a:rPr lang="en-US" b="1">
                <a:latin typeface="Arial Black" pitchFamily="34" charset="0"/>
              </a:rPr>
              <a:t>(as a decimal)</a:t>
            </a:r>
          </a:p>
        </p:txBody>
      </p:sp>
      <p:sp>
        <p:nvSpPr>
          <p:cNvPr id="5132" name="AutoShape 12"/>
          <p:cNvSpPr>
            <a:spLocks noChangeArrowheads="1"/>
          </p:cNvSpPr>
          <p:nvPr/>
        </p:nvSpPr>
        <p:spPr bwMode="auto">
          <a:xfrm>
            <a:off x="5943600" y="2971800"/>
            <a:ext cx="228600" cy="381000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3312" name="Object 2048"/>
          <p:cNvGraphicFramePr>
            <a:graphicFrameLocks noChangeAspect="1"/>
          </p:cNvGraphicFramePr>
          <p:nvPr/>
        </p:nvGraphicFramePr>
        <p:xfrm>
          <a:off x="2438400" y="2819400"/>
          <a:ext cx="3810000" cy="193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3" name="Equation" r:id="rId3" imgW="927000" imgH="469800" progId="Equation.3">
                  <p:embed/>
                </p:oleObj>
              </mc:Choice>
              <mc:Fallback>
                <p:oleObj name="Equation" r:id="rId3" imgW="927000" imgH="469800" progId="Equation.3">
                  <p:embed/>
                  <p:pic>
                    <p:nvPicPr>
                      <p:cNvPr id="0" name="Picture 20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2819400"/>
                        <a:ext cx="3810000" cy="1930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6324600" y="3124200"/>
            <a:ext cx="1752600" cy="822325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Arial Black" pitchFamily="34" charset="0"/>
              </a:rPr>
              <a:t>time</a:t>
            </a:r>
            <a:br>
              <a:rPr lang="en-US" b="1">
                <a:latin typeface="Arial Black" pitchFamily="34" charset="0"/>
              </a:rPr>
            </a:br>
            <a:r>
              <a:rPr lang="en-US" b="1">
                <a:latin typeface="Arial Black" pitchFamily="34" charset="0"/>
              </a:rPr>
              <a:t>(in years)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3352800" y="4876800"/>
            <a:ext cx="3886200" cy="11874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Arial Black" pitchFamily="34" charset="0"/>
              </a:rPr>
              <a:t>number of times per year that interest in compounded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1" grpId="0" animBg="1"/>
      <p:bldP spid="5130" grpId="0" animBg="1"/>
      <p:bldP spid="5128" grpId="0" animBg="1"/>
      <p:bldP spid="5126" grpId="0" animBg="1"/>
      <p:bldP spid="5124" grpId="0" animBg="1"/>
      <p:bldP spid="5125" grpId="0" animBg="1" autoUpdateAnimBg="0"/>
      <p:bldP spid="5127" grpId="0" animBg="1" autoUpdateAnimBg="0"/>
      <p:bldP spid="5129" grpId="0" animBg="1" autoUpdateAnimBg="0"/>
      <p:bldP spid="5132" grpId="0" animBg="1"/>
      <p:bldP spid="5133" grpId="0" animBg="1" autoUpdateAnimBg="0"/>
      <p:bldP spid="5134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60648"/>
            <a:ext cx="7772400" cy="914400"/>
          </a:xfrm>
        </p:spPr>
        <p:txBody>
          <a:bodyPr/>
          <a:lstStyle/>
          <a:p>
            <a:pPr eaLnBrk="1" hangingPunct="1"/>
            <a:r>
              <a:rPr lang="en-US" smtClean="0"/>
              <a:t>Compound </a:t>
            </a:r>
            <a:r>
              <a:rPr lang="en-US" dirty="0" smtClean="0"/>
              <a:t>Interest</a:t>
            </a:r>
          </a:p>
        </p:txBody>
      </p:sp>
      <p:graphicFrame>
        <p:nvGraphicFramePr>
          <p:cNvPr id="13410" name="Group 98"/>
          <p:cNvGraphicFramePr>
            <a:graphicFrameLocks noGrp="1"/>
          </p:cNvGraphicFramePr>
          <p:nvPr>
            <p:ph type="tbl" idx="1"/>
          </p:nvPr>
        </p:nvGraphicFramePr>
        <p:xfrm>
          <a:off x="755576" y="1196752"/>
          <a:ext cx="7696200" cy="5195888"/>
        </p:xfrm>
        <a:graphic>
          <a:graphicData uri="http://schemas.openxmlformats.org/drawingml/2006/table">
            <a:tbl>
              <a:tblPr/>
              <a:tblGrid>
                <a:gridCol w="2057400"/>
                <a:gridCol w="1600200"/>
                <a:gridCol w="1752600"/>
                <a:gridCol w="2286000"/>
              </a:tblGrid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Period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Interest</a:t>
                      </a:r>
                      <a:b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Credited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Times</a:t>
                      </a:r>
                      <a:b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Credited</a:t>
                      </a:r>
                      <a:b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per year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Rate per</a:t>
                      </a:r>
                      <a:b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compounding </a:t>
                      </a:r>
                      <a:b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period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Annual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Semiannual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Quarterly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Monthly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Daily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60648"/>
            <a:ext cx="7772400" cy="914400"/>
          </a:xfrm>
        </p:spPr>
        <p:txBody>
          <a:bodyPr/>
          <a:lstStyle/>
          <a:p>
            <a:pPr eaLnBrk="1" hangingPunct="1"/>
            <a:r>
              <a:rPr lang="en-US" smtClean="0"/>
              <a:t>Compound </a:t>
            </a:r>
            <a:r>
              <a:rPr lang="en-US" dirty="0" smtClean="0"/>
              <a:t>Interest</a:t>
            </a:r>
          </a:p>
        </p:txBody>
      </p:sp>
      <p:graphicFrame>
        <p:nvGraphicFramePr>
          <p:cNvPr id="13410" name="Group 98"/>
          <p:cNvGraphicFramePr>
            <a:graphicFrameLocks noGrp="1"/>
          </p:cNvGraphicFramePr>
          <p:nvPr>
            <p:ph type="tbl" idx="1"/>
          </p:nvPr>
        </p:nvGraphicFramePr>
        <p:xfrm>
          <a:off x="755576" y="1196752"/>
          <a:ext cx="7696200" cy="5195888"/>
        </p:xfrm>
        <a:graphic>
          <a:graphicData uri="http://schemas.openxmlformats.org/drawingml/2006/table">
            <a:tbl>
              <a:tblPr/>
              <a:tblGrid>
                <a:gridCol w="2057400"/>
                <a:gridCol w="1600200"/>
                <a:gridCol w="1752600"/>
                <a:gridCol w="2286000"/>
              </a:tblGrid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Period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Interest</a:t>
                      </a:r>
                      <a:b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Credited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Times</a:t>
                      </a:r>
                      <a:b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Credited</a:t>
                      </a:r>
                      <a:b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per year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Rate per</a:t>
                      </a:r>
                      <a:b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compounding </a:t>
                      </a:r>
                      <a:b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period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Annual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year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Semiannual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 months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Quarterly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quarter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Monthly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month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Daily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365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26" name="Object 99"/>
          <p:cNvGraphicFramePr>
            <a:graphicFrameLocks noChangeAspect="1"/>
          </p:cNvGraphicFramePr>
          <p:nvPr/>
        </p:nvGraphicFramePr>
        <p:xfrm>
          <a:off x="6228184" y="3140968"/>
          <a:ext cx="442912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8" name="Equation" r:id="rId3" imgW="139680" imgH="228600" progId="Equation.3">
                  <p:embed/>
                </p:oleObj>
              </mc:Choice>
              <mc:Fallback>
                <p:oleObj name="Equation" r:id="rId3" imgW="139680" imgH="228600" progId="Equation.3">
                  <p:embed/>
                  <p:pic>
                    <p:nvPicPr>
                      <p:cNvPr id="0" name="Object 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8184" y="3140968"/>
                        <a:ext cx="442912" cy="72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100"/>
          <p:cNvGraphicFramePr>
            <a:graphicFrameLocks noChangeAspect="1"/>
          </p:cNvGraphicFramePr>
          <p:nvPr/>
        </p:nvGraphicFramePr>
        <p:xfrm>
          <a:off x="6228184" y="4005064"/>
          <a:ext cx="442912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9" name="Equation" r:id="rId5" imgW="139680" imgH="228600" progId="Equation.3">
                  <p:embed/>
                </p:oleObj>
              </mc:Choice>
              <mc:Fallback>
                <p:oleObj name="Equation" r:id="rId5" imgW="139680" imgH="228600" progId="Equation.3">
                  <p:embed/>
                  <p:pic>
                    <p:nvPicPr>
                      <p:cNvPr id="0" name="Object 1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8184" y="4005064"/>
                        <a:ext cx="442912" cy="72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101"/>
          <p:cNvGraphicFramePr>
            <a:graphicFrameLocks noChangeAspect="1"/>
          </p:cNvGraphicFramePr>
          <p:nvPr/>
        </p:nvGraphicFramePr>
        <p:xfrm>
          <a:off x="6156176" y="5589240"/>
          <a:ext cx="644525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0" name="Equation" r:id="rId7" imgW="203040" imgH="228600" progId="Equation.3">
                  <p:embed/>
                </p:oleObj>
              </mc:Choice>
              <mc:Fallback>
                <p:oleObj name="Equation" r:id="rId7" imgW="203040" imgH="228600" progId="Equation.3">
                  <p:embed/>
                  <p:pic>
                    <p:nvPicPr>
                      <p:cNvPr id="0" name="Object 1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176" y="5589240"/>
                        <a:ext cx="644525" cy="72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7" name="Object 101"/>
          <p:cNvGraphicFramePr>
            <a:graphicFrameLocks noChangeAspect="1"/>
          </p:cNvGraphicFramePr>
          <p:nvPr/>
        </p:nvGraphicFramePr>
        <p:xfrm>
          <a:off x="6228184" y="4725144"/>
          <a:ext cx="484187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1" name="Equation" r:id="rId9" imgW="152280" imgH="228600" progId="Equation.3">
                  <p:embed/>
                </p:oleObj>
              </mc:Choice>
              <mc:Fallback>
                <p:oleObj name="Equation" r:id="rId9" imgW="15228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8184" y="4725144"/>
                        <a:ext cx="484187" cy="72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19"/>
          <p:cNvSpPr>
            <a:spLocks noChangeArrowheads="1"/>
          </p:cNvSpPr>
          <p:nvPr/>
        </p:nvSpPr>
        <p:spPr bwMode="auto">
          <a:xfrm>
            <a:off x="5796136" y="2204864"/>
            <a:ext cx="1359198" cy="505396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AutoShape 13"/>
          <p:cNvSpPr>
            <a:spLocks noChangeArrowheads="1"/>
          </p:cNvSpPr>
          <p:nvPr/>
        </p:nvSpPr>
        <p:spPr bwMode="auto">
          <a:xfrm>
            <a:off x="3851920" y="2276872"/>
            <a:ext cx="1368152" cy="43204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539552" y="2276872"/>
            <a:ext cx="1080120" cy="4572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3995936" y="1268760"/>
            <a:ext cx="1368152" cy="432048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143000"/>
          </a:xfrm>
        </p:spPr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1331640" y="3356992"/>
          <a:ext cx="6427788" cy="304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8" name="Equation" r:id="rId3" imgW="1447560" imgH="685800" progId="Equation.3">
                  <p:embed/>
                </p:oleObj>
              </mc:Choice>
              <mc:Fallback>
                <p:oleObj name="Equation" r:id="rId3" imgW="1447560" imgH="6858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3356992"/>
                        <a:ext cx="6427788" cy="3041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" name="Group 9"/>
          <p:cNvGrpSpPr>
            <a:grpSpLocks/>
          </p:cNvGrpSpPr>
          <p:nvPr/>
        </p:nvGrpSpPr>
        <p:grpSpPr bwMode="auto">
          <a:xfrm>
            <a:off x="2483768" y="4077072"/>
            <a:ext cx="1584176" cy="1030288"/>
            <a:chOff x="2112" y="1344"/>
            <a:chExt cx="480" cy="649"/>
          </a:xfrm>
        </p:grpSpPr>
        <p:sp>
          <p:nvSpPr>
            <p:cNvPr id="18" name="AutoShape 4"/>
            <p:cNvSpPr>
              <a:spLocks noChangeArrowheads="1"/>
            </p:cNvSpPr>
            <p:nvPr/>
          </p:nvSpPr>
          <p:spPr bwMode="auto">
            <a:xfrm>
              <a:off x="2112" y="1344"/>
              <a:ext cx="384" cy="432"/>
            </a:xfrm>
            <a:prstGeom prst="roundRect">
              <a:avLst>
                <a:gd name="adj" fmla="val 16667"/>
              </a:avLst>
            </a:prstGeom>
            <a:solidFill>
              <a:srgbClr val="FFCC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Text Box 8"/>
            <p:cNvSpPr txBox="1">
              <a:spLocks noChangeArrowheads="1"/>
            </p:cNvSpPr>
            <p:nvPr/>
          </p:nvSpPr>
          <p:spPr bwMode="auto">
            <a:xfrm>
              <a:off x="2112" y="1392"/>
              <a:ext cx="480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dirty="0" smtClean="0"/>
                <a:t>32,000</a:t>
              </a:r>
              <a:endParaRPr lang="en-US" sz="2800" dirty="0"/>
            </a:p>
          </p:txBody>
        </p:sp>
      </p:grpSp>
      <p:grpSp>
        <p:nvGrpSpPr>
          <p:cNvPr id="23" name="Group 11"/>
          <p:cNvGrpSpPr>
            <a:grpSpLocks/>
          </p:cNvGrpSpPr>
          <p:nvPr/>
        </p:nvGrpSpPr>
        <p:grpSpPr bwMode="auto">
          <a:xfrm>
            <a:off x="4716016" y="3861049"/>
            <a:ext cx="936104" cy="509588"/>
            <a:chOff x="3120" y="1200"/>
            <a:chExt cx="384" cy="321"/>
          </a:xfrm>
        </p:grpSpPr>
        <p:sp>
          <p:nvSpPr>
            <p:cNvPr id="24" name="AutoShape 6"/>
            <p:cNvSpPr>
              <a:spLocks noChangeArrowheads="1"/>
            </p:cNvSpPr>
            <p:nvPr/>
          </p:nvSpPr>
          <p:spPr bwMode="auto">
            <a:xfrm>
              <a:off x="3168" y="1200"/>
              <a:ext cx="288" cy="288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Text Box 10"/>
            <p:cNvSpPr txBox="1">
              <a:spLocks noChangeArrowheads="1"/>
            </p:cNvSpPr>
            <p:nvPr/>
          </p:nvSpPr>
          <p:spPr bwMode="auto">
            <a:xfrm>
              <a:off x="3120" y="1230"/>
              <a:ext cx="384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 smtClean="0"/>
                <a:t> .052</a:t>
              </a:r>
              <a:endParaRPr lang="en-US" dirty="0"/>
            </a:p>
          </p:txBody>
        </p:sp>
      </p:grpSp>
      <p:grpSp>
        <p:nvGrpSpPr>
          <p:cNvPr id="26" name="Group 15"/>
          <p:cNvGrpSpPr>
            <a:grpSpLocks/>
          </p:cNvGrpSpPr>
          <p:nvPr/>
        </p:nvGrpSpPr>
        <p:grpSpPr bwMode="auto">
          <a:xfrm>
            <a:off x="4860032" y="4725144"/>
            <a:ext cx="533400" cy="533400"/>
            <a:chOff x="3216" y="1728"/>
            <a:chExt cx="336" cy="336"/>
          </a:xfrm>
        </p:grpSpPr>
        <p:sp>
          <p:nvSpPr>
            <p:cNvPr id="27" name="AutoShape 13"/>
            <p:cNvSpPr>
              <a:spLocks noChangeArrowheads="1"/>
            </p:cNvSpPr>
            <p:nvPr/>
          </p:nvSpPr>
          <p:spPr bwMode="auto">
            <a:xfrm>
              <a:off x="3216" y="1728"/>
              <a:ext cx="288" cy="33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Text Box 14"/>
            <p:cNvSpPr txBox="1">
              <a:spLocks noChangeArrowheads="1"/>
            </p:cNvSpPr>
            <p:nvPr/>
          </p:nvSpPr>
          <p:spPr bwMode="auto">
            <a:xfrm>
              <a:off x="3216" y="1728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 smtClean="0"/>
                <a:t>1</a:t>
              </a:r>
              <a:endParaRPr lang="en-US" dirty="0"/>
            </a:p>
          </p:txBody>
        </p:sp>
      </p:grpSp>
      <p:grpSp>
        <p:nvGrpSpPr>
          <p:cNvPr id="29" name="Group 18"/>
          <p:cNvGrpSpPr>
            <a:grpSpLocks/>
          </p:cNvGrpSpPr>
          <p:nvPr/>
        </p:nvGrpSpPr>
        <p:grpSpPr bwMode="auto">
          <a:xfrm>
            <a:off x="5652120" y="3429000"/>
            <a:ext cx="319087" cy="457200"/>
            <a:chOff x="3639" y="987"/>
            <a:chExt cx="201" cy="288"/>
          </a:xfrm>
        </p:grpSpPr>
        <p:sp>
          <p:nvSpPr>
            <p:cNvPr id="30" name="AutoShape 16"/>
            <p:cNvSpPr>
              <a:spLocks noChangeArrowheads="1"/>
            </p:cNvSpPr>
            <p:nvPr/>
          </p:nvSpPr>
          <p:spPr bwMode="auto">
            <a:xfrm>
              <a:off x="3648" y="1008"/>
              <a:ext cx="192" cy="24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Text Box 17"/>
            <p:cNvSpPr txBox="1">
              <a:spLocks noChangeArrowheads="1"/>
            </p:cNvSpPr>
            <p:nvPr/>
          </p:nvSpPr>
          <p:spPr bwMode="auto">
            <a:xfrm>
              <a:off x="3639" y="987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 smtClean="0"/>
                <a:t>1</a:t>
              </a:r>
              <a:endParaRPr lang="en-US" dirty="0"/>
            </a:p>
          </p:txBody>
        </p:sp>
      </p:grpSp>
      <p:grpSp>
        <p:nvGrpSpPr>
          <p:cNvPr id="32" name="Group 25"/>
          <p:cNvGrpSpPr>
            <a:grpSpLocks/>
          </p:cNvGrpSpPr>
          <p:nvPr/>
        </p:nvGrpSpPr>
        <p:grpSpPr bwMode="auto">
          <a:xfrm>
            <a:off x="5868144" y="3429000"/>
            <a:ext cx="757237" cy="457200"/>
            <a:chOff x="2733" y="1071"/>
            <a:chExt cx="477" cy="288"/>
          </a:xfrm>
        </p:grpSpPr>
        <p:sp>
          <p:nvSpPr>
            <p:cNvPr id="33" name="AutoShape 19"/>
            <p:cNvSpPr>
              <a:spLocks noChangeArrowheads="1"/>
            </p:cNvSpPr>
            <p:nvPr/>
          </p:nvSpPr>
          <p:spPr bwMode="auto">
            <a:xfrm>
              <a:off x="2784" y="1104"/>
              <a:ext cx="252" cy="240"/>
            </a:xfrm>
            <a:prstGeom prst="roundRect">
              <a:avLst>
                <a:gd name="adj" fmla="val 16667"/>
              </a:avLst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Text Box 20"/>
            <p:cNvSpPr txBox="1">
              <a:spLocks noChangeArrowheads="1"/>
            </p:cNvSpPr>
            <p:nvPr/>
          </p:nvSpPr>
          <p:spPr bwMode="auto">
            <a:xfrm>
              <a:off x="2733" y="1071"/>
              <a:ext cx="47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 smtClean="0"/>
                <a:t>(3)</a:t>
              </a:r>
              <a:endParaRPr lang="en-US" dirty="0"/>
            </a:p>
          </p:txBody>
        </p:sp>
      </p:grpSp>
      <p:sp>
        <p:nvSpPr>
          <p:cNvPr id="36" name="Content Placeholder 2"/>
          <p:cNvSpPr>
            <a:spLocks noGrp="1"/>
          </p:cNvSpPr>
          <p:nvPr>
            <p:ph idx="1"/>
          </p:nvPr>
        </p:nvSpPr>
        <p:spPr>
          <a:xfrm>
            <a:off x="611560" y="1196752"/>
            <a:ext cx="7772400" cy="216788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Suppose you invest $32,000 into a certificate of deposit that has an annual interest rate of 5.2% compounded annually for 3 years</a:t>
            </a:r>
            <a:endParaRPr lang="en-US" dirty="0"/>
          </a:p>
        </p:txBody>
      </p:sp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1331640" y="5517232"/>
          <a:ext cx="4341813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9" name="Equation" r:id="rId5" imgW="977760" imgH="203040" progId="Equation.3">
                  <p:embed/>
                </p:oleObj>
              </mc:Choice>
              <mc:Fallback>
                <p:oleObj name="Equation" r:id="rId5" imgW="977760" imgH="203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5517232"/>
                        <a:ext cx="4341813" cy="901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 animBg="1"/>
      <p:bldP spid="8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6" name="Object 0"/>
          <p:cNvGraphicFramePr>
            <a:graphicFrameLocks noChangeAspect="1"/>
          </p:cNvGraphicFramePr>
          <p:nvPr/>
        </p:nvGraphicFramePr>
        <p:xfrm>
          <a:off x="683568" y="1052736"/>
          <a:ext cx="4114800" cy="2084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8" name="Equation" r:id="rId3" imgW="927000" imgH="469800" progId="Equation.3">
                  <p:embed/>
                </p:oleObj>
              </mc:Choice>
              <mc:Fallback>
                <p:oleObj name="Equation" r:id="rId3" imgW="927000" imgH="469800" progId="Equation.3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1052736"/>
                        <a:ext cx="4114800" cy="2084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65" name="AutoShape 21"/>
          <p:cNvSpPr>
            <a:spLocks noChangeArrowheads="1"/>
          </p:cNvSpPr>
          <p:nvPr/>
        </p:nvSpPr>
        <p:spPr bwMode="auto">
          <a:xfrm>
            <a:off x="7239000" y="609600"/>
            <a:ext cx="304800" cy="457200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56" name="AutoShape 12"/>
          <p:cNvSpPr>
            <a:spLocks noChangeArrowheads="1"/>
          </p:cNvSpPr>
          <p:nvPr/>
        </p:nvSpPr>
        <p:spPr bwMode="auto">
          <a:xfrm>
            <a:off x="3581400" y="685800"/>
            <a:ext cx="1295400" cy="381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990600" y="609600"/>
            <a:ext cx="609600" cy="4572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6096000" y="233363"/>
            <a:ext cx="609600" cy="376237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153" name="Group 9"/>
          <p:cNvGrpSpPr>
            <a:grpSpLocks/>
          </p:cNvGrpSpPr>
          <p:nvPr/>
        </p:nvGrpSpPr>
        <p:grpSpPr bwMode="auto">
          <a:xfrm>
            <a:off x="1752600" y="1752600"/>
            <a:ext cx="762000" cy="685800"/>
            <a:chOff x="2112" y="1344"/>
            <a:chExt cx="480" cy="432"/>
          </a:xfrm>
        </p:grpSpPr>
        <p:sp>
          <p:nvSpPr>
            <p:cNvPr id="6148" name="AutoShape 4"/>
            <p:cNvSpPr>
              <a:spLocks noChangeArrowheads="1"/>
            </p:cNvSpPr>
            <p:nvPr/>
          </p:nvSpPr>
          <p:spPr bwMode="auto">
            <a:xfrm>
              <a:off x="2112" y="1344"/>
              <a:ext cx="384" cy="432"/>
            </a:xfrm>
            <a:prstGeom prst="roundRect">
              <a:avLst>
                <a:gd name="adj" fmla="val 16667"/>
              </a:avLst>
            </a:prstGeom>
            <a:solidFill>
              <a:srgbClr val="FFCC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2" name="Text Box 8"/>
            <p:cNvSpPr txBox="1">
              <a:spLocks noChangeArrowheads="1"/>
            </p:cNvSpPr>
            <p:nvPr/>
          </p:nvSpPr>
          <p:spPr bwMode="auto">
            <a:xfrm>
              <a:off x="2112" y="1392"/>
              <a:ext cx="48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dirty="0"/>
                <a:t>500</a:t>
              </a:r>
            </a:p>
          </p:txBody>
        </p:sp>
      </p:grpSp>
      <p:grpSp>
        <p:nvGrpSpPr>
          <p:cNvPr id="6155" name="Group 11"/>
          <p:cNvGrpSpPr>
            <a:grpSpLocks/>
          </p:cNvGrpSpPr>
          <p:nvPr/>
        </p:nvGrpSpPr>
        <p:grpSpPr bwMode="auto">
          <a:xfrm>
            <a:off x="3352800" y="1524000"/>
            <a:ext cx="609600" cy="504825"/>
            <a:chOff x="3120" y="1200"/>
            <a:chExt cx="384" cy="318"/>
          </a:xfrm>
        </p:grpSpPr>
        <p:sp>
          <p:nvSpPr>
            <p:cNvPr id="6150" name="AutoShape 6"/>
            <p:cNvSpPr>
              <a:spLocks noChangeArrowheads="1"/>
            </p:cNvSpPr>
            <p:nvPr/>
          </p:nvSpPr>
          <p:spPr bwMode="auto">
            <a:xfrm>
              <a:off x="3168" y="1200"/>
              <a:ext cx="288" cy="288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4" name="Text Box 10"/>
            <p:cNvSpPr txBox="1">
              <a:spLocks noChangeArrowheads="1"/>
            </p:cNvSpPr>
            <p:nvPr/>
          </p:nvSpPr>
          <p:spPr bwMode="auto">
            <a:xfrm>
              <a:off x="3120" y="1230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/>
                <a:t>.08</a:t>
              </a:r>
            </a:p>
          </p:txBody>
        </p:sp>
      </p:grpSp>
      <p:grpSp>
        <p:nvGrpSpPr>
          <p:cNvPr id="6159" name="Group 15"/>
          <p:cNvGrpSpPr>
            <a:grpSpLocks/>
          </p:cNvGrpSpPr>
          <p:nvPr/>
        </p:nvGrpSpPr>
        <p:grpSpPr bwMode="auto">
          <a:xfrm>
            <a:off x="3505200" y="2362200"/>
            <a:ext cx="533400" cy="533400"/>
            <a:chOff x="3216" y="1728"/>
            <a:chExt cx="336" cy="336"/>
          </a:xfrm>
        </p:grpSpPr>
        <p:sp>
          <p:nvSpPr>
            <p:cNvPr id="6157" name="AutoShape 13"/>
            <p:cNvSpPr>
              <a:spLocks noChangeArrowheads="1"/>
            </p:cNvSpPr>
            <p:nvPr/>
          </p:nvSpPr>
          <p:spPr bwMode="auto">
            <a:xfrm>
              <a:off x="3216" y="1728"/>
              <a:ext cx="288" cy="33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8" name="Text Box 14"/>
            <p:cNvSpPr txBox="1">
              <a:spLocks noChangeArrowheads="1"/>
            </p:cNvSpPr>
            <p:nvPr/>
          </p:nvSpPr>
          <p:spPr bwMode="auto">
            <a:xfrm>
              <a:off x="3216" y="1728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/>
                <a:t>4</a:t>
              </a:r>
            </a:p>
          </p:txBody>
        </p:sp>
      </p:grpSp>
      <p:grpSp>
        <p:nvGrpSpPr>
          <p:cNvPr id="6162" name="Group 18"/>
          <p:cNvGrpSpPr>
            <a:grpSpLocks/>
          </p:cNvGrpSpPr>
          <p:nvPr/>
        </p:nvGrpSpPr>
        <p:grpSpPr bwMode="auto">
          <a:xfrm>
            <a:off x="4180905" y="1185863"/>
            <a:ext cx="319087" cy="457200"/>
            <a:chOff x="3639" y="987"/>
            <a:chExt cx="201" cy="288"/>
          </a:xfrm>
        </p:grpSpPr>
        <p:sp>
          <p:nvSpPr>
            <p:cNvPr id="6160" name="AutoShape 16"/>
            <p:cNvSpPr>
              <a:spLocks noChangeArrowheads="1"/>
            </p:cNvSpPr>
            <p:nvPr/>
          </p:nvSpPr>
          <p:spPr bwMode="auto">
            <a:xfrm>
              <a:off x="3648" y="1008"/>
              <a:ext cx="192" cy="24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1" name="Text Box 17"/>
            <p:cNvSpPr txBox="1">
              <a:spLocks noChangeArrowheads="1"/>
            </p:cNvSpPr>
            <p:nvPr/>
          </p:nvSpPr>
          <p:spPr bwMode="auto">
            <a:xfrm>
              <a:off x="3639" y="987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4</a:t>
              </a:r>
            </a:p>
          </p:txBody>
        </p:sp>
      </p:grpSp>
      <p:grpSp>
        <p:nvGrpSpPr>
          <p:cNvPr id="6169" name="Group 25"/>
          <p:cNvGrpSpPr>
            <a:grpSpLocks/>
          </p:cNvGrpSpPr>
          <p:nvPr/>
        </p:nvGrpSpPr>
        <p:grpSpPr bwMode="auto">
          <a:xfrm>
            <a:off x="4414838" y="1166813"/>
            <a:ext cx="757237" cy="457200"/>
            <a:chOff x="2733" y="1071"/>
            <a:chExt cx="477" cy="288"/>
          </a:xfrm>
        </p:grpSpPr>
        <p:sp>
          <p:nvSpPr>
            <p:cNvPr id="6163" name="AutoShape 19"/>
            <p:cNvSpPr>
              <a:spLocks noChangeArrowheads="1"/>
            </p:cNvSpPr>
            <p:nvPr/>
          </p:nvSpPr>
          <p:spPr bwMode="auto">
            <a:xfrm>
              <a:off x="2784" y="1104"/>
              <a:ext cx="252" cy="240"/>
            </a:xfrm>
            <a:prstGeom prst="roundRect">
              <a:avLst>
                <a:gd name="adj" fmla="val 16667"/>
              </a:avLst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4" name="Text Box 20"/>
            <p:cNvSpPr txBox="1">
              <a:spLocks noChangeArrowheads="1"/>
            </p:cNvSpPr>
            <p:nvPr/>
          </p:nvSpPr>
          <p:spPr bwMode="auto">
            <a:xfrm>
              <a:off x="2733" y="1071"/>
              <a:ext cx="47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/>
                <a:t>(2)</a:t>
              </a:r>
            </a:p>
          </p:txBody>
        </p:sp>
      </p:grpSp>
      <p:graphicFrame>
        <p:nvGraphicFramePr>
          <p:cNvPr id="14337" name="Object 1"/>
          <p:cNvGraphicFramePr>
            <a:graphicFrameLocks noChangeAspect="1"/>
          </p:cNvGraphicFramePr>
          <p:nvPr/>
        </p:nvGraphicFramePr>
        <p:xfrm>
          <a:off x="5410200" y="1828800"/>
          <a:ext cx="2819400" cy="636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9" name="Equation" r:id="rId5" imgW="787320" imgH="177480" progId="Equation.3">
                  <p:embed/>
                </p:oleObj>
              </mc:Choice>
              <mc:Fallback>
                <p:oleObj name="Equation" r:id="rId5" imgW="787320" imgH="17748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1828800"/>
                        <a:ext cx="2819400" cy="636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990600" y="152400"/>
            <a:ext cx="7543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Find the amount that results from $500 invested at 8% compounded quarterly after a period of 2 years.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5" dur="5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5" grpId="0" animBg="1"/>
      <p:bldP spid="6156" grpId="0" animBg="1"/>
      <p:bldP spid="6151" grpId="0" animBg="1"/>
      <p:bldP spid="6149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99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690</TotalTime>
  <Words>148</Words>
  <Application>Microsoft Office PowerPoint</Application>
  <PresentationFormat>On-screen Show (4:3)</PresentationFormat>
  <Paragraphs>55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Default Design</vt:lpstr>
      <vt:lpstr>Equation</vt:lpstr>
      <vt:lpstr>PowerPoint Presentation</vt:lpstr>
      <vt:lpstr>PowerPoint Presentation</vt:lpstr>
      <vt:lpstr>PowerPoint Presentation</vt:lpstr>
      <vt:lpstr>Compound Interest</vt:lpstr>
      <vt:lpstr>Compound Interest</vt:lpstr>
      <vt:lpstr>Example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Haider</dc:creator>
  <cp:lastModifiedBy>test</cp:lastModifiedBy>
  <cp:revision>53</cp:revision>
  <dcterms:created xsi:type="dcterms:W3CDTF">2003-03-09T02:07:25Z</dcterms:created>
  <dcterms:modified xsi:type="dcterms:W3CDTF">2014-01-27T16:00:45Z</dcterms:modified>
</cp:coreProperties>
</file>